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24"/>
  </p:handoutMasterIdLst>
  <p:sldIdLst>
    <p:sldId id="256" r:id="rId3"/>
    <p:sldId id="257" r:id="rId4"/>
    <p:sldId id="258" r:id="rId5"/>
    <p:sldId id="287" r:id="rId6"/>
    <p:sldId id="259" r:id="rId7"/>
    <p:sldId id="288" r:id="rId8"/>
    <p:sldId id="267" r:id="rId9"/>
    <p:sldId id="260" r:id="rId11"/>
    <p:sldId id="275" r:id="rId12"/>
    <p:sldId id="261" r:id="rId13"/>
    <p:sldId id="262" r:id="rId14"/>
    <p:sldId id="269" r:id="rId15"/>
    <p:sldId id="263" r:id="rId16"/>
    <p:sldId id="264" r:id="rId17"/>
    <p:sldId id="274" r:id="rId18"/>
    <p:sldId id="265" r:id="rId19"/>
    <p:sldId id="266" r:id="rId20"/>
    <p:sldId id="271" r:id="rId21"/>
    <p:sldId id="270" r:id="rId22"/>
    <p:sldId id="290" r:id="rId2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46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23.emf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905" y="607060"/>
            <a:ext cx="10940415" cy="2626360"/>
          </a:xfrm>
        </p:spPr>
        <p:txBody>
          <a:bodyPr>
            <a:noAutofit/>
          </a:bodyPr>
          <a:lstStyle/>
          <a:p>
            <a:r>
              <a:rPr lang="en-US" sz="4800" b="1"/>
              <a:t>Криптическая экспансия </a:t>
            </a:r>
            <a:r>
              <a:rPr lang="en-US" sz="4800" b="1" i="1"/>
              <a:t>Mytilus trossulus</a:t>
            </a:r>
            <a:r>
              <a:rPr lang="en-US" sz="4800" b="1"/>
              <a:t> в воды Белого моря: </a:t>
            </a:r>
            <a:br>
              <a:rPr lang="en-US" sz="4800" b="1"/>
            </a:br>
            <a:r>
              <a:rPr lang="ru-RU" sz="4800" b="1"/>
              <a:t>Ч</a:t>
            </a:r>
            <a:r>
              <a:rPr lang="en-US" sz="4800" b="1"/>
              <a:t>то происходит и</a:t>
            </a:r>
            <a:r>
              <a:rPr lang="ru-RU" altLang="en-US" sz="4800" b="1"/>
              <a:t> что ожидать?</a:t>
            </a:r>
            <a:endParaRPr lang="ru-RU" altLang="en-US" sz="4800" b="1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405505" y="3509645"/>
            <a:ext cx="5745480" cy="732790"/>
          </a:xfrm>
        </p:spPr>
        <p:txBody>
          <a:bodyPr/>
          <a:lstStyle/>
          <a:p>
            <a:r>
              <a:rPr lang="ru-RU"/>
              <a:t>Вадим Хайтов, Антон Ковалев</a:t>
            </a:r>
            <a:endParaRPr lang="ru-RU"/>
          </a:p>
          <a:p>
            <a:endParaRPr lang="ru-RU"/>
          </a:p>
        </p:txBody>
      </p:sp>
      <p:pic>
        <p:nvPicPr>
          <p:cNvPr id="3" name="Изображение 2" descr="logos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2839"/>
          <a:stretch>
            <a:fillRect/>
          </a:stretch>
        </p:blipFill>
        <p:spPr>
          <a:xfrm>
            <a:off x="3405505" y="4110355"/>
            <a:ext cx="5071745" cy="2649220"/>
          </a:xfrm>
          <a:prstGeom prst="rect">
            <a:avLst/>
          </a:prstGeom>
        </p:spPr>
      </p:pic>
      <p:sp>
        <p:nvSpPr>
          <p:cNvPr id="9" name="Замещающий 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89330"/>
          </a:xfrm>
        </p:spPr>
        <p:txBody>
          <a:bodyPr>
            <a:normAutofit fontScale="90000"/>
          </a:bodyPr>
          <a:p>
            <a:r>
              <a:rPr lang="ru-RU" altLang="en-US"/>
              <a:t>Эксперименты по формированию смешанных поселений</a:t>
            </a:r>
            <a:endParaRPr lang="ru-RU" altLang="en-US"/>
          </a:p>
        </p:txBody>
      </p:sp>
      <p:pic>
        <p:nvPicPr>
          <p:cNvPr id="101" name="Content Placeholder 100"/>
          <p:cNvPicPr>
            <a:picLocks noChangeAspect="1"/>
          </p:cNvPicPr>
          <p:nvPr>
            <p:ph idx="1"/>
          </p:nvPr>
        </p:nvPicPr>
        <p:blipFill>
          <a:blip r:embed="rId1"/>
          <a:srcRect l="486" t="6098" r="54717"/>
          <a:stretch>
            <a:fillRect/>
          </a:stretch>
        </p:blipFill>
        <p:spPr>
          <a:xfrm>
            <a:off x="6390005" y="948690"/>
            <a:ext cx="4750435" cy="4961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s 3"/>
          <p:cNvSpPr/>
          <p:nvPr/>
        </p:nvSpPr>
        <p:spPr>
          <a:xfrm>
            <a:off x="6746240" y="5615305"/>
            <a:ext cx="520319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678295" y="5744845"/>
            <a:ext cx="474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Доля </a:t>
            </a:r>
            <a:r>
              <a:rPr lang="en-US" altLang="en-US" i="1"/>
              <a:t>M.trossulus</a:t>
            </a:r>
            <a:r>
              <a:rPr lang="en-US" altLang="en-US"/>
              <a:t> </a:t>
            </a:r>
            <a:r>
              <a:rPr lang="ru-RU" altLang="en-US"/>
              <a:t>в смешанном поселении</a:t>
            </a:r>
            <a:endParaRPr lang="ru-RU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8681720" y="1892935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M.edulis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615045" y="4204970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M.trossulus</a:t>
            </a:r>
            <a:endParaRPr lang="en-US" altLang="en-US"/>
          </a:p>
        </p:txBody>
      </p:sp>
      <p:pic>
        <p:nvPicPr>
          <p:cNvPr id="11" name="Picture 10" descr="IMG_20210623_091337_resized_20211227_0518074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" y="989330"/>
            <a:ext cx="5528945" cy="414718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85420" y="5136515"/>
            <a:ext cx="552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Физиологические параметры у </a:t>
            </a:r>
            <a:r>
              <a:rPr lang="en-US" sz="2400" i="1"/>
              <a:t>M.edulis</a:t>
            </a:r>
            <a:r>
              <a:rPr lang="ru-RU" sz="2400"/>
              <a:t>, живущих среди </a:t>
            </a:r>
            <a:r>
              <a:rPr lang="en-US" sz="2400" i="1"/>
              <a:t>M.trossulus</a:t>
            </a:r>
            <a:r>
              <a:rPr lang="ru-RU" altLang="en-US" sz="2400"/>
              <a:t>,</a:t>
            </a:r>
            <a:r>
              <a:rPr lang="ru-RU" sz="2400"/>
              <a:t> ослаблены.</a:t>
            </a:r>
            <a:endParaRPr 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44880"/>
          </a:xfrm>
        </p:spPr>
        <p:txBody>
          <a:bodyPr/>
          <a:p>
            <a:r>
              <a:rPr lang="ru-RU"/>
              <a:t>Биссусное самоубийство...</a:t>
            </a:r>
            <a:endParaRPr lang="ru-RU"/>
          </a:p>
        </p:txBody>
      </p:sp>
      <p:pic>
        <p:nvPicPr>
          <p:cNvPr id="8" name="Picture 7" descr="IMG_20210821_134121_resized_20211227_0530534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1525"/>
            <a:ext cx="3256915" cy="4342765"/>
          </a:xfrm>
          <a:prstGeom prst="rect">
            <a:avLst/>
          </a:prstGeom>
        </p:spPr>
      </p:pic>
      <p:pic>
        <p:nvPicPr>
          <p:cNvPr id="7" name="Picture 6" descr="IMG_20210821_0913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69240" y="4248150"/>
            <a:ext cx="1613535" cy="21520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229485" y="5208905"/>
            <a:ext cx="52184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/>
              <a:t>M. trossulus</a:t>
            </a:r>
            <a:r>
              <a:rPr lang="en-US" sz="2000"/>
              <a:t> </a:t>
            </a:r>
            <a:r>
              <a:rPr lang="ru-RU" sz="2000"/>
              <a:t>формирует более прочный биссус.</a:t>
            </a:r>
            <a:endParaRPr lang="ru-RU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/>
              <a:t>Опутывание биссусом, видимо, приводит к повышенной смертности не только конкурентов, но и конспецификов.</a:t>
            </a:r>
            <a:endParaRPr lang="ru-RU" sz="2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762000"/>
            <a:ext cx="4591050" cy="33356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s 4"/>
          <p:cNvSpPr/>
          <p:nvPr/>
        </p:nvSpPr>
        <p:spPr>
          <a:xfrm>
            <a:off x="7728585" y="286385"/>
            <a:ext cx="4224655" cy="60699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2" name="Content Placeholder 101"/>
          <p:cNvPicPr>
            <a:picLocks noChangeAspect="1"/>
          </p:cNvPicPr>
          <p:nvPr>
            <p:ph idx="1"/>
          </p:nvPr>
        </p:nvPicPr>
        <p:blipFill>
          <a:blip r:embed="rId4"/>
          <a:srcRect t="6654" r="55243" b="4494"/>
          <a:stretch>
            <a:fillRect/>
          </a:stretch>
        </p:blipFill>
        <p:spPr>
          <a:xfrm>
            <a:off x="8090535" y="670560"/>
            <a:ext cx="3500755" cy="4964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5"/>
          <p:cNvSpPr txBox="1"/>
          <p:nvPr/>
        </p:nvSpPr>
        <p:spPr>
          <a:xfrm>
            <a:off x="8479155" y="5608955"/>
            <a:ext cx="3112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/>
              <a:t>Доля </a:t>
            </a:r>
            <a:r>
              <a:rPr lang="en-US" altLang="en-US" sz="1400"/>
              <a:t>M.trossulus </a:t>
            </a:r>
            <a:r>
              <a:rPr lang="ru-RU" altLang="en-US" sz="1400"/>
              <a:t>в смешанном поселении</a:t>
            </a:r>
            <a:endParaRPr lang="ru-RU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Что мы наблюдаем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В вершине Кандалакшского залива наблюдается экспансия </a:t>
            </a:r>
            <a:r>
              <a:rPr lang="en-US" i="1">
                <a:sym typeface="+mn-ea"/>
              </a:rPr>
              <a:t>M.trossulus</a:t>
            </a:r>
            <a:r>
              <a:rPr lang="ru-RU">
                <a:sym typeface="+mn-ea"/>
              </a:rPr>
              <a:t>, начавшаяся в 2000-х годах.</a:t>
            </a:r>
            <a:endParaRPr lang="ru-RU"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/>
              <a:t>В смешанных поселениях </a:t>
            </a:r>
            <a:r>
              <a:rPr lang="en-US"/>
              <a:t>M.trossulus+M.edulis</a:t>
            </a:r>
            <a:r>
              <a:rPr lang="ru-RU" altLang="en-US"/>
              <a:t> коренной вид испытывает угнетение.</a:t>
            </a:r>
            <a:r>
              <a:rPr lang="en-US"/>
              <a:t> 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Тихоокеанская мидия может рассматриваться, как инвазивный вид. 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Потенциально инвазия может иметь негативные последствия для морских экосистем.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2965"/>
            <a:ext cx="10515600" cy="2574925"/>
          </a:xfrm>
        </p:spPr>
        <p:txBody>
          <a:bodyPr>
            <a:normAutofit/>
          </a:bodyPr>
          <a:p>
            <a:pPr algn="ctr"/>
            <a:r>
              <a:rPr lang="ru-RU" altLang="en-US"/>
              <a:t>Как морские экосистемы могут отреагировать на инвазию тихоокеанской мидии?</a:t>
            </a:r>
            <a:br>
              <a:rPr lang="ru-RU" altLang="en-US"/>
            </a:br>
            <a:r>
              <a:rPr lang="ru-RU" altLang="en-US"/>
              <a:t>(гипотезы)</a:t>
            </a:r>
            <a:endParaRPr lang="ru-RU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567170" cy="1325880"/>
          </a:xfrm>
        </p:spPr>
        <p:txBody>
          <a:bodyPr>
            <a:noAutofit/>
          </a:bodyPr>
          <a:p>
            <a:r>
              <a:rPr lang="ru-RU" altLang="en-US" sz="2800"/>
              <a:t>После смены доминирующего вида поселения мидий дестабилизировались</a:t>
            </a:r>
            <a:endParaRPr lang="ru-RU" altLang="en-US" sz="2800"/>
          </a:p>
        </p:txBody>
      </p:sp>
      <p:pic>
        <p:nvPicPr>
          <p:cNvPr id="104" name="Content Placeholder 1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280" y="1937385"/>
            <a:ext cx="6714490" cy="478409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5334000" cy="264350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9" name="Text Box 8"/>
          <p:cNvSpPr txBox="1"/>
          <p:nvPr/>
        </p:nvSpPr>
        <p:spPr>
          <a:xfrm>
            <a:off x="8126095" y="2889250"/>
            <a:ext cx="3955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 </a:t>
            </a:r>
            <a:endParaRPr lang="ru-RU" sz="2400"/>
          </a:p>
        </p:txBody>
      </p:sp>
      <p:sp>
        <p:nvSpPr>
          <p:cNvPr id="6" name="Text Box 5"/>
          <p:cNvSpPr txBox="1"/>
          <p:nvPr/>
        </p:nvSpPr>
        <p:spPr>
          <a:xfrm>
            <a:off x="7192010" y="2889250"/>
            <a:ext cx="488886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/>
              <a:t>На мидиевых банках, оккупированных </a:t>
            </a:r>
            <a:r>
              <a:rPr lang="en-US" sz="2400" i="1"/>
              <a:t>M.trossulus</a:t>
            </a:r>
            <a:r>
              <a:rPr lang="en-US" sz="2400"/>
              <a:t>, </a:t>
            </a:r>
            <a:r>
              <a:rPr lang="ru-RU" sz="2400"/>
              <a:t>биомасса сильно снизилась.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/>
              <a:t>Наблюдаются колебания обилия мидий с очень небольшим периодом.</a:t>
            </a:r>
            <a:endParaRPr lang="ru-RU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grpSp>
        <p:nvGrpSpPr>
          <p:cNvPr id="7" name="Группа 6"/>
          <p:cNvGrpSpPr/>
          <p:nvPr/>
        </p:nvGrpSpPr>
        <p:grpSpPr>
          <a:xfrm>
            <a:off x="1205230" y="2704465"/>
            <a:ext cx="1816100" cy="2491105"/>
            <a:chOff x="1898" y="4259"/>
            <a:chExt cx="2860" cy="3923"/>
          </a:xfrm>
        </p:grpSpPr>
        <p:sp>
          <p:nvSpPr>
            <p:cNvPr id="3" name="Стрелка влево 2"/>
            <p:cNvSpPr/>
            <p:nvPr/>
          </p:nvSpPr>
          <p:spPr>
            <a:xfrm rot="17700000">
              <a:off x="1466" y="6822"/>
              <a:ext cx="1968" cy="752"/>
            </a:xfrm>
            <a:prstGeom prst="lef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5" name="Текстовое поле 4"/>
            <p:cNvSpPr txBox="1"/>
            <p:nvPr/>
          </p:nvSpPr>
          <p:spPr>
            <a:xfrm>
              <a:off x="1898" y="4259"/>
              <a:ext cx="2861" cy="188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p>
              <a:r>
                <a:rPr lang="ru-RU" altLang="en-US"/>
                <a:t>Аномальный </a:t>
              </a:r>
              <a:endParaRPr lang="ru-RU" altLang="en-US"/>
            </a:p>
            <a:p>
              <a:r>
                <a:rPr lang="ru-RU" altLang="en-US"/>
                <a:t>сброс пресной </a:t>
              </a:r>
              <a:endParaRPr lang="ru-RU" altLang="en-US"/>
            </a:p>
            <a:p>
              <a:r>
                <a:rPr lang="ru-RU" altLang="en-US"/>
                <a:t>воды из каскада </a:t>
              </a:r>
              <a:endParaRPr lang="ru-RU" altLang="en-US"/>
            </a:p>
            <a:p>
              <a:r>
                <a:rPr lang="ru-RU" altLang="en-US"/>
                <a:t>«Нивской ГЭС»</a:t>
              </a:r>
              <a:endParaRPr lang="ru-RU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9860" y="106045"/>
            <a:ext cx="10515600" cy="1325563"/>
          </a:xfrm>
        </p:spPr>
        <p:txBody>
          <a:bodyPr/>
          <a:p>
            <a:r>
              <a:rPr lang="ru-RU" altLang="en-US" sz="3600" b="1">
                <a:sym typeface="+mn-ea"/>
              </a:rPr>
              <a:t>На фоне наступления </a:t>
            </a:r>
            <a:r>
              <a:rPr lang="en-US" altLang="en-US" sz="3600" b="1" i="1">
                <a:sym typeface="+mn-ea"/>
              </a:rPr>
              <a:t>M.trossulus</a:t>
            </a:r>
            <a:r>
              <a:rPr lang="en-US" altLang="en-US" sz="3600" b="1">
                <a:sym typeface="+mn-ea"/>
              </a:rPr>
              <a:t> </a:t>
            </a:r>
            <a:r>
              <a:rPr lang="en-US" altLang="ru-RU" sz="3600" b="1"/>
              <a:t>c</a:t>
            </a:r>
            <a:r>
              <a:rPr lang="ru-RU" altLang="en-US" sz="3600" b="1"/>
              <a:t>тепень нестабильности поселений мидий возрастает </a:t>
            </a:r>
            <a:endParaRPr lang="ru-RU" altLang="en-US" sz="3600" b="1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rcRect l="854"/>
          <a:stretch>
            <a:fillRect/>
          </a:stretch>
        </p:blipFill>
        <p:spPr>
          <a:xfrm>
            <a:off x="5046980" y="1365885"/>
            <a:ext cx="7040880" cy="51047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Замещающий 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2440940" y="2658110"/>
          <a:ext cx="2199005" cy="408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914400" imgH="215900" progId="Equation.KSEE3">
                  <p:embed/>
                </p:oleObj>
              </mc:Choice>
              <mc:Fallback>
                <p:oleObj name="" r:id="rId2" imgW="914400" imgH="2159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0940" y="2658110"/>
                        <a:ext cx="2199005" cy="408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rcRect l="32903" t="17307" r="12283" b="23635"/>
          <a:stretch>
            <a:fillRect/>
          </a:stretch>
        </p:blipFill>
        <p:spPr>
          <a:xfrm>
            <a:off x="172720" y="3944620"/>
            <a:ext cx="4599305" cy="2787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/>
          <a:srcRect l="61393" t="12616" r="7418" b="13465"/>
          <a:stretch>
            <a:fillRect/>
          </a:stretch>
        </p:blipFill>
        <p:spPr>
          <a:xfrm>
            <a:off x="149860" y="1271905"/>
            <a:ext cx="1884680" cy="251269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2104390" y="1724025"/>
            <a:ext cx="28721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/>
              <a:t>Индекс нестабильности</a:t>
            </a:r>
            <a:endParaRPr lang="ru-RU" altLang="ru-RU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8820"/>
          </a:xfrm>
        </p:spPr>
        <p:txBody>
          <a:bodyPr>
            <a:normAutofit fontScale="90000"/>
          </a:bodyPr>
          <a:p>
            <a:r>
              <a:rPr lang="ru-RU" altLang="en-US"/>
              <a:t>Морские звезды различают два вида мидий</a:t>
            </a:r>
            <a:endParaRPr lang="ru-R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9404" r="28953"/>
          <a:stretch>
            <a:fillRect/>
          </a:stretch>
        </p:blipFill>
        <p:spPr>
          <a:xfrm>
            <a:off x="7215505" y="718820"/>
            <a:ext cx="4394200" cy="5935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6" name="Group 15"/>
          <p:cNvGrpSpPr/>
          <p:nvPr/>
        </p:nvGrpSpPr>
        <p:grpSpPr>
          <a:xfrm>
            <a:off x="147320" y="831850"/>
            <a:ext cx="5874385" cy="4827905"/>
            <a:chOff x="1961" y="1692"/>
            <a:chExt cx="9251" cy="7603"/>
          </a:xfrm>
        </p:grpSpPr>
        <p:pic>
          <p:nvPicPr>
            <p:cNvPr id="7" name="Изображение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1" y="1692"/>
              <a:ext cx="8687" cy="61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Стрелка вправо 6"/>
            <p:cNvSpPr/>
            <p:nvPr/>
          </p:nvSpPr>
          <p:spPr>
            <a:xfrm>
              <a:off x="7679" y="7637"/>
              <a:ext cx="2494" cy="567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9" name="Стрелка вправо 7"/>
            <p:cNvSpPr/>
            <p:nvPr/>
          </p:nvSpPr>
          <p:spPr>
            <a:xfrm rot="10800000">
              <a:off x="3874" y="7637"/>
              <a:ext cx="2494" cy="567"/>
            </a:xfrm>
            <a:prstGeom prst="rightArrow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0" name="Прямоугольник 8"/>
            <p:cNvSpPr/>
            <p:nvPr/>
          </p:nvSpPr>
          <p:spPr>
            <a:xfrm>
              <a:off x="7356" y="8204"/>
              <a:ext cx="3856" cy="109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M.edulis - </a:t>
              </a:r>
              <a:r>
                <a:rPr lang="ru-RU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Прочные створки</a:t>
              </a:r>
              <a:endParaRPr lang="ru-RU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Прямоугольник 9"/>
            <p:cNvSpPr/>
            <p:nvPr/>
          </p:nvSpPr>
          <p:spPr>
            <a:xfrm>
              <a:off x="2672" y="8204"/>
              <a:ext cx="3856" cy="109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M.trossulus - </a:t>
              </a:r>
              <a:r>
                <a:rPr lang="ru-RU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Гибкие створки</a:t>
              </a:r>
              <a:endParaRPr lang="ru-RU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06" name="Picture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4341495" y="718820"/>
            <a:ext cx="2782570" cy="1849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 Box 16"/>
          <p:cNvSpPr txBox="1"/>
          <p:nvPr/>
        </p:nvSpPr>
        <p:spPr>
          <a:xfrm>
            <a:off x="147320" y="5824855"/>
            <a:ext cx="65309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Морские звезды с большей вероятностью атакуют </a:t>
            </a:r>
            <a:r>
              <a:rPr lang="en-US" sz="2400" i="1"/>
              <a:t>M. trossulus</a:t>
            </a:r>
            <a:r>
              <a:rPr lang="ru-RU" altLang="en-US" sz="2400"/>
              <a:t>, чем </a:t>
            </a:r>
            <a:r>
              <a:rPr lang="en-US" altLang="en-US" sz="2400" i="1"/>
              <a:t>M.edulis</a:t>
            </a:r>
            <a:r>
              <a:rPr lang="en-US" altLang="en-US" sz="2400"/>
              <a:t>.</a:t>
            </a:r>
            <a:endParaRPr lang="en-US" alt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" y="0"/>
            <a:ext cx="12073890" cy="898525"/>
          </a:xfrm>
        </p:spPr>
        <p:txBody>
          <a:bodyPr>
            <a:noAutofit/>
          </a:bodyPr>
          <a:p>
            <a:r>
              <a:rPr lang="en-US" altLang="en-US" sz="3200"/>
              <a:t>Star Wars and Angry Birds</a:t>
            </a:r>
            <a:r>
              <a:rPr lang="ru-RU" altLang="en-US" sz="3200"/>
              <a:t>: </a:t>
            </a:r>
            <a:r>
              <a:rPr lang="ru-RU" sz="3200">
                <a:sym typeface="+mn-ea"/>
              </a:rPr>
              <a:t>Хищники выедают </a:t>
            </a:r>
            <a:r>
              <a:rPr lang="en-US" altLang="ru-RU" sz="3200" i="1">
                <a:sym typeface="+mn-ea"/>
              </a:rPr>
              <a:t>M.trossulus</a:t>
            </a:r>
            <a:r>
              <a:rPr lang="ru-RU" sz="3200">
                <a:sym typeface="+mn-ea"/>
              </a:rPr>
              <a:t> </a:t>
            </a:r>
            <a:endParaRPr lang="ru-RU" altLang="en-US" sz="3200">
              <a:sym typeface="+mn-ea"/>
            </a:endParaRPr>
          </a:p>
        </p:txBody>
      </p:sp>
      <p:grpSp>
        <p:nvGrpSpPr>
          <p:cNvPr id="25" name="Группа 24"/>
          <p:cNvGrpSpPr/>
          <p:nvPr/>
        </p:nvGrpSpPr>
        <p:grpSpPr>
          <a:xfrm>
            <a:off x="33655" y="986790"/>
            <a:ext cx="4305300" cy="2301875"/>
            <a:chOff x="4264" y="198"/>
            <a:chExt cx="3488" cy="2055"/>
          </a:xfrm>
        </p:grpSpPr>
        <p:pic>
          <p:nvPicPr>
            <p:cNvPr id="18" name="Изображение 17"/>
            <p:cNvPicPr>
              <a:picLocks noChangeAspect="1"/>
            </p:cNvPicPr>
            <p:nvPr/>
          </p:nvPicPr>
          <p:blipFill>
            <a:blip r:embed="rId1">
              <a:lum contrast="24000"/>
            </a:blip>
            <a:srcRect l="48165"/>
            <a:stretch>
              <a:fillRect/>
            </a:stretch>
          </p:blipFill>
          <p:spPr>
            <a:xfrm>
              <a:off x="5859" y="198"/>
              <a:ext cx="1893" cy="2055"/>
            </a:xfrm>
            <a:prstGeom prst="rect">
              <a:avLst/>
            </a:prstGeom>
          </p:spPr>
        </p:pic>
        <p:pic>
          <p:nvPicPr>
            <p:cNvPr id="20" name="Изображение 19" descr="IMG_1277"/>
            <p:cNvPicPr>
              <a:picLocks noChangeAspect="1"/>
            </p:cNvPicPr>
            <p:nvPr/>
          </p:nvPicPr>
          <p:blipFill>
            <a:blip r:embed="rId2"/>
            <a:srcRect l="24931" t="633" r="30058" b="21667"/>
            <a:stretch>
              <a:fillRect/>
            </a:stretch>
          </p:blipFill>
          <p:spPr>
            <a:xfrm>
              <a:off x="4264" y="199"/>
              <a:ext cx="1586" cy="2054"/>
            </a:xfrm>
            <a:prstGeom prst="rect">
              <a:avLst/>
            </a:prstGeom>
          </p:spPr>
        </p:pic>
      </p:grpSp>
      <p:pic>
        <p:nvPicPr>
          <p:cNvPr id="4" name="Изображение 3" descr="W_sea_21"/>
          <p:cNvPicPr>
            <a:picLocks noChangeAspect="1"/>
          </p:cNvPicPr>
          <p:nvPr/>
        </p:nvPicPr>
        <p:blipFill>
          <a:blip r:embed="rId3"/>
          <a:srcRect t="11850"/>
          <a:stretch>
            <a:fillRect/>
          </a:stretch>
        </p:blipFill>
        <p:spPr>
          <a:xfrm>
            <a:off x="5009515" y="784225"/>
            <a:ext cx="4218940" cy="2486660"/>
          </a:xfrm>
          <a:prstGeom prst="rect">
            <a:avLst/>
          </a:prstGeom>
        </p:spPr>
      </p:pic>
      <p:pic>
        <p:nvPicPr>
          <p:cNvPr id="34" name="Изображение 33" descr="IMG_17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70" y="784225"/>
            <a:ext cx="3310255" cy="2484120"/>
          </a:xfrm>
          <a:prstGeom prst="rect">
            <a:avLst/>
          </a:prstGeom>
        </p:spPr>
      </p:pic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6260"/>
            <a:ext cx="4102735" cy="2968625"/>
          </a:xfrm>
          <a:prstGeom prst="rect">
            <a:avLst/>
          </a:prstGeom>
        </p:spPr>
      </p:pic>
      <p:pic>
        <p:nvPicPr>
          <p:cNvPr id="59" name="Замещающее содержимое 58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055745" y="3096260"/>
            <a:ext cx="4101465" cy="2967990"/>
          </a:xfrm>
          <a:prstGeom prst="rect">
            <a:avLst/>
          </a:prstGeom>
        </p:spPr>
      </p:pic>
      <p:pic>
        <p:nvPicPr>
          <p:cNvPr id="37" name="Изображение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75" y="3096260"/>
            <a:ext cx="4099560" cy="29679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6064885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И морские звезды и кулики-сороки значительно сокращают обилие </a:t>
            </a:r>
            <a:r>
              <a:rPr lang="en-US" sz="2400" i="1"/>
              <a:t>M. trossulus</a:t>
            </a:r>
            <a:r>
              <a:rPr lang="ru-RU" altLang="en-US" sz="2400"/>
              <a:t> в смешанных поселениях.</a:t>
            </a:r>
            <a:endParaRPr lang="ru-RU" alt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ru-RU" i="1"/>
              <a:t>M.trossulus</a:t>
            </a:r>
            <a:r>
              <a:rPr lang="en-US" altLang="ru-RU"/>
              <a:t> </a:t>
            </a:r>
            <a:r>
              <a:rPr lang="ru-RU" altLang="ru-RU"/>
              <a:t>является источником заразного рака</a:t>
            </a:r>
            <a:r>
              <a:rPr lang="en-US" altLang="ru-RU"/>
              <a:t> (BTN: Bivalve Transmissible Neoplasia)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60020" y="1744345"/>
            <a:ext cx="7000875" cy="4351655"/>
          </a:xfrm>
        </p:spPr>
        <p:txBody>
          <a:bodyPr>
            <a:normAutofit fontScale="80000"/>
          </a:bodyPr>
          <a:p>
            <a:r>
              <a:rPr lang="ru-RU" altLang="en-US"/>
              <a:t>Больные </a:t>
            </a:r>
            <a:r>
              <a:rPr lang="en-US" altLang="en-US"/>
              <a:t>M.trossulus </a:t>
            </a:r>
            <a:r>
              <a:rPr lang="ru-RU" altLang="en-US"/>
              <a:t>были обнаружены на Дальнем востоке,</a:t>
            </a:r>
            <a:r>
              <a:rPr lang="en-US" altLang="ru-RU"/>
              <a:t> </a:t>
            </a:r>
            <a:r>
              <a:rPr lang="ru-RU" altLang="ru-RU"/>
              <a:t>в Европе, на побережье Америки и в </a:t>
            </a:r>
            <a:r>
              <a:rPr lang="ru-RU" altLang="ru-RU" b="1">
                <a:sym typeface="+mn-ea"/>
              </a:rPr>
              <a:t>Баренцевом  море </a:t>
            </a:r>
            <a:r>
              <a:rPr lang="ru-RU" altLang="ru-RU">
                <a:sym typeface="+mn-ea"/>
              </a:rPr>
              <a:t>(</a:t>
            </a:r>
            <a:r>
              <a:rPr lang="ru-RU" altLang="ru-RU"/>
              <a:t>Кольский залив).</a:t>
            </a:r>
            <a:endParaRPr lang="ru-RU" altLang="ru-RU"/>
          </a:p>
          <a:p>
            <a:endParaRPr lang="ru-RU" altLang="ru-RU"/>
          </a:p>
          <a:p>
            <a:r>
              <a:rPr lang="ru-RU" altLang="ru-RU"/>
              <a:t>Заражение может происходить не только в пределах одного вида</a:t>
            </a:r>
            <a:r>
              <a:rPr lang="en-US" altLang="ru-RU"/>
              <a:t> </a:t>
            </a:r>
            <a:r>
              <a:rPr lang="ru-RU" altLang="ru-RU"/>
              <a:t> </a:t>
            </a:r>
            <a:r>
              <a:rPr lang="en-US" altLang="en-US" i="1">
                <a:sym typeface="+mn-ea"/>
              </a:rPr>
              <a:t>M.trossulus</a:t>
            </a:r>
            <a:r>
              <a:rPr lang="ru-RU" altLang="en-US">
                <a:sym typeface="+mn-ea"/>
              </a:rPr>
              <a:t> -</a:t>
            </a:r>
            <a:r>
              <a:rPr lang="en-US" altLang="en-US">
                <a:sym typeface="+mn-ea"/>
              </a:rPr>
              <a:t>&gt;</a:t>
            </a:r>
            <a:r>
              <a:rPr lang="ru-RU" altLang="en-US">
                <a:sym typeface="+mn-ea"/>
              </a:rPr>
              <a:t> </a:t>
            </a:r>
            <a:r>
              <a:rPr lang="en-US" altLang="en-US" i="1">
                <a:sym typeface="+mn-ea"/>
              </a:rPr>
              <a:t>M.trossulus</a:t>
            </a:r>
            <a:r>
              <a:rPr lang="ru-RU" altLang="en-US">
                <a:sym typeface="+mn-ea"/>
              </a:rPr>
              <a:t>, но возможны и межвидовые заражения </a:t>
            </a:r>
            <a:r>
              <a:rPr lang="en-US" altLang="en-US" i="1">
                <a:sym typeface="+mn-ea"/>
              </a:rPr>
              <a:t>M.trossulus</a:t>
            </a:r>
            <a:r>
              <a:rPr lang="ru-RU" altLang="en-US">
                <a:sym typeface="+mn-ea"/>
              </a:rPr>
              <a:t> -</a:t>
            </a:r>
            <a:r>
              <a:rPr lang="en-US" altLang="en-US">
                <a:sym typeface="+mn-ea"/>
              </a:rPr>
              <a:t>&gt;</a:t>
            </a:r>
            <a:r>
              <a:rPr lang="ru-RU" altLang="en-US">
                <a:sym typeface="+mn-ea"/>
              </a:rPr>
              <a:t> </a:t>
            </a:r>
            <a:r>
              <a:rPr lang="en-US" altLang="en-US" i="1">
                <a:sym typeface="+mn-ea"/>
              </a:rPr>
              <a:t>M.edulis</a:t>
            </a:r>
            <a:endParaRPr lang="en-US" altLang="en-US" i="1">
              <a:sym typeface="+mn-ea"/>
            </a:endParaRPr>
          </a:p>
          <a:p>
            <a:endParaRPr lang="en-US" altLang="en-US">
              <a:sym typeface="+mn-ea"/>
            </a:endParaRPr>
          </a:p>
          <a:p>
            <a:r>
              <a:rPr lang="en-US" altLang="en-US">
                <a:sym typeface="+mn-ea"/>
              </a:rPr>
              <a:t>BTN - </a:t>
            </a:r>
            <a:r>
              <a:rPr lang="ru-RU" altLang="en-US">
                <a:sym typeface="+mn-ea"/>
              </a:rPr>
              <a:t>вызывает гибель моллюсков. </a:t>
            </a:r>
            <a:endParaRPr lang="ru-RU" altLang="en-US">
              <a:sym typeface="+mn-ea"/>
            </a:endParaRPr>
          </a:p>
          <a:p>
            <a:endParaRPr lang="en-US" altLang="en-US">
              <a:sym typeface="+mn-ea"/>
            </a:endParaRPr>
          </a:p>
          <a:p>
            <a:r>
              <a:rPr lang="ru-RU" altLang="en-US">
                <a:sym typeface="+mn-ea"/>
              </a:rPr>
              <a:t>Какова ситуация с </a:t>
            </a:r>
            <a:r>
              <a:rPr lang="en-US" altLang="en-US">
                <a:sym typeface="+mn-ea"/>
              </a:rPr>
              <a:t>BTN </a:t>
            </a:r>
            <a:r>
              <a:rPr lang="ru-RU" altLang="en-US">
                <a:sym typeface="+mn-ea"/>
              </a:rPr>
              <a:t>в Белом море мы пока не знаем...</a:t>
            </a:r>
            <a:endParaRPr lang="ru-RU" altLang="en-US">
              <a:sym typeface="+mn-ea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l="29688" r="30729"/>
          <a:stretch>
            <a:fillRect/>
          </a:stretch>
        </p:blipFill>
        <p:spPr>
          <a:xfrm>
            <a:off x="7722870" y="1584325"/>
            <a:ext cx="3575050" cy="5081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Что можно ожидать?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514350" indent="-514350">
              <a:buAutoNum type="arabicPeriod"/>
            </a:pPr>
            <a:r>
              <a:rPr lang="ru-RU" altLang="en-US">
                <a:sym typeface="+mn-ea"/>
              </a:rPr>
              <a:t>В ряде мест возможно почти полное замещение коренного вида </a:t>
            </a:r>
            <a:r>
              <a:rPr lang="en-US" altLang="en-US" i="1">
                <a:sym typeface="+mn-ea"/>
              </a:rPr>
              <a:t>M.edulis </a:t>
            </a:r>
            <a:r>
              <a:rPr lang="ru-RU" altLang="en-US">
                <a:sym typeface="+mn-ea"/>
              </a:rPr>
              <a:t>видом-вселенцем </a:t>
            </a:r>
            <a:r>
              <a:rPr lang="en-US" altLang="ru-RU" i="1">
                <a:sym typeface="+mn-ea"/>
              </a:rPr>
              <a:t>M.trossulus.</a:t>
            </a:r>
            <a:endParaRPr lang="en-US" altLang="ru-RU" i="1"/>
          </a:p>
          <a:p>
            <a:pPr marL="514350" indent="-514350">
              <a:buAutoNum type="arabicPeriod"/>
            </a:pPr>
            <a:r>
              <a:rPr lang="ru-RU" altLang="en-US"/>
              <a:t>Дестабилизация мидиевых поселений</a:t>
            </a:r>
            <a:r>
              <a:rPr lang="en-US" altLang="ru-RU"/>
              <a:t> </a:t>
            </a:r>
            <a:r>
              <a:rPr lang="ru-RU" altLang="en-US"/>
              <a:t>за счет напряженных отрицательных внутривидовых отношений </a:t>
            </a:r>
            <a:r>
              <a:rPr lang="en-US" altLang="ru-RU" i="1">
                <a:sym typeface="+mn-ea"/>
              </a:rPr>
              <a:t>M.trossulus</a:t>
            </a:r>
            <a:r>
              <a:rPr lang="ru-RU" altLang="en-US" i="1">
                <a:sym typeface="+mn-ea"/>
              </a:rPr>
              <a:t>. </a:t>
            </a:r>
            <a:endParaRPr lang="ru-RU" altLang="en-US" i="1">
              <a:sym typeface="+mn-ea"/>
            </a:endParaRPr>
          </a:p>
          <a:p>
            <a:pPr marL="514350" indent="-514350">
              <a:buAutoNum type="arabicPeriod"/>
            </a:pPr>
            <a:r>
              <a:rPr lang="ru-RU" altLang="en-US">
                <a:sym typeface="+mn-ea"/>
              </a:rPr>
              <a:t>Возможно ускоренное распространение </a:t>
            </a:r>
            <a:r>
              <a:rPr lang="en-US" altLang="en-US">
                <a:sym typeface="+mn-ea"/>
              </a:rPr>
              <a:t>BTN.</a:t>
            </a:r>
            <a:endParaRPr lang="ru-RU" altLang="en-US" i="1">
              <a:sym typeface="+mn-ea"/>
            </a:endParaRPr>
          </a:p>
          <a:p>
            <a:pPr marL="514350" indent="-514350">
              <a:buAutoNum type="arabicPeriod"/>
            </a:pPr>
            <a:r>
              <a:rPr lang="ru-RU" altLang="en-US">
                <a:sym typeface="+mn-ea"/>
              </a:rPr>
              <a:t>С</a:t>
            </a:r>
            <a:r>
              <a:rPr lang="ru-RU" altLang="ru-RU"/>
              <a:t>нижение биомассы мидий и перестройка кормовой базы птиц</a:t>
            </a:r>
            <a:r>
              <a:rPr lang="en-US" altLang="ru-RU"/>
              <a:t>.</a:t>
            </a:r>
            <a:endParaRPr lang="en-US" altLang="ru-RU"/>
          </a:p>
          <a:p>
            <a:pPr marL="514350" indent="-514350">
              <a:buAutoNum type="arabicPeriod"/>
            </a:pPr>
            <a:r>
              <a:rPr lang="ru-RU" altLang="en-US"/>
              <a:t>Хищники, питающиеся мидиями (морские звезды, кулики-сороки и м.б. другие), могут усилить дестабилизацию поселений мидий.</a:t>
            </a:r>
            <a:endParaRPr lang="ru-RU" altLang="en-US"/>
          </a:p>
          <a:p>
            <a:pPr marL="514350" indent="-514350"/>
            <a:r>
              <a:rPr lang="ru-RU" altLang="en-US"/>
              <a:t> </a:t>
            </a:r>
            <a:endParaRPr lang="en-US" altLang="ru-RU" i="1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p>
            <a:r>
              <a:rPr lang="ru-RU" altLang="en-US" sz="3200"/>
              <a:t>В Белом море обитает два криптических вида: </a:t>
            </a:r>
            <a:br>
              <a:rPr lang="ru-RU" altLang="en-US" sz="3200"/>
            </a:br>
            <a:r>
              <a:rPr lang="en-US" altLang="en-US" sz="3200" i="1"/>
              <a:t>Mytilus eduls</a:t>
            </a:r>
            <a:r>
              <a:rPr lang="en-US" altLang="en-US" sz="3200"/>
              <a:t> (</a:t>
            </a:r>
            <a:r>
              <a:rPr lang="ru-RU" altLang="en-US" sz="3200"/>
              <a:t>атлантический вид) и </a:t>
            </a:r>
            <a:r>
              <a:rPr lang="en-US" altLang="en-US" sz="3200"/>
              <a:t> </a:t>
            </a:r>
            <a:br>
              <a:rPr lang="en-US" altLang="en-US" sz="3200"/>
            </a:br>
            <a:r>
              <a:rPr lang="en-US" altLang="en-US" sz="3200" i="1"/>
              <a:t>M.trossulus</a:t>
            </a:r>
            <a:r>
              <a:rPr lang="ru-RU" altLang="en-US" sz="3200"/>
              <a:t> (тихоокеанский вид)</a:t>
            </a:r>
            <a:endParaRPr lang="ru-RU" altLang="en-US" sz="32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rcRect l="28559" r="30028" b="46257"/>
          <a:stretch>
            <a:fillRect/>
          </a:stretch>
        </p:blipFill>
        <p:spPr>
          <a:xfrm>
            <a:off x="81280" y="1555115"/>
            <a:ext cx="7479665" cy="5166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rcRect l="30282" r="31078"/>
          <a:stretch>
            <a:fillRect/>
          </a:stretch>
        </p:blipFill>
        <p:spPr>
          <a:xfrm>
            <a:off x="8082915" y="0"/>
            <a:ext cx="4190365" cy="6100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Спасибо за внимание!</a:t>
            </a:r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" y="0"/>
            <a:ext cx="12127230" cy="896620"/>
          </a:xfrm>
        </p:spPr>
        <p:txBody>
          <a:bodyPr>
            <a:normAutofit fontScale="90000"/>
          </a:bodyPr>
          <a:p>
            <a:r>
              <a:rPr lang="ru-RU" altLang="en-US" sz="3200"/>
              <a:t>Нам удалось найти надежный морфологический маркер, что позволило расширить экологические исследования</a:t>
            </a:r>
            <a:endParaRPr lang="ru-RU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28438" r="28438"/>
          <a:stretch>
            <a:fillRect/>
          </a:stretch>
        </p:blipFill>
        <p:spPr>
          <a:xfrm>
            <a:off x="7495540" y="469900"/>
            <a:ext cx="4537075" cy="5918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Morphotypes_fin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1594485"/>
            <a:ext cx="6709410" cy="51593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1524000" y="2257682"/>
            <a:ext cx="9144000" cy="2187001"/>
          </a:xfrm>
        </p:spPr>
        <p:txBody>
          <a:bodyPr>
            <a:normAutofit fontScale="90000"/>
          </a:bodyPr>
          <a:p>
            <a:r>
              <a:rPr lang="ru-RU" altLang="en-US"/>
              <a:t>Где живут беломорские мидии?</a:t>
            </a:r>
            <a:endParaRPr lang="ru-RU" altLang="en-US"/>
          </a:p>
        </p:txBody>
      </p:sp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ru-RU" altLang="en-US" sz="3600"/>
              <a:t>Использование морфотипов, как маркеров, позволило закартировать распределение видов</a:t>
            </a:r>
            <a:endParaRPr lang="ru-RU" altLang="en-US" sz="3600"/>
          </a:p>
        </p:txBody>
      </p:sp>
      <p:pic>
        <p:nvPicPr>
          <p:cNvPr id="5" name="Picture 4" descr="PT_distribution_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015" y="1180465"/>
            <a:ext cx="5880735" cy="5464175"/>
          </a:xfrm>
          <a:prstGeom prst="rect">
            <a:avLst/>
          </a:prstGeom>
        </p:spPr>
      </p:pic>
      <p:graphicFrame>
        <p:nvGraphicFramePr>
          <p:cNvPr id="6" name="Content Placeholder 5"/>
          <p:cNvGraphicFramePr/>
          <p:nvPr>
            <p:ph idx="1"/>
          </p:nvPr>
        </p:nvGraphicFramePr>
        <p:xfrm>
          <a:off x="689610" y="1180465"/>
          <a:ext cx="4460240" cy="4231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200"/>
                <a:gridCol w="1584960"/>
                <a:gridCol w="894080"/>
              </a:tblGrid>
              <a:tr h="49022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Член модели</a:t>
                      </a:r>
                      <a:endParaRPr lang="en-US" sz="16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Оценка</a:t>
                      </a:r>
                      <a:r>
                        <a:rPr lang="ru-RU" altLang="en-US" sz="16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6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параметра</a:t>
                      </a:r>
                      <a:endParaRPr lang="en-US" sz="16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p.value</a:t>
                      </a:r>
                      <a:endParaRPr lang="en-US" sz="16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(Intercept)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-1.14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0.0054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Субстрат</a:t>
                      </a:r>
                      <a:r>
                        <a:rPr lang="en-US" sz="1600" b="0" baseline="-2500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(Фукоиды)</a:t>
                      </a:r>
                      <a:endParaRPr lang="en-US" sz="1600" b="0" baseline="-2500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1.07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&lt;0.0001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59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Соленость</a:t>
                      </a:r>
                      <a:endParaRPr 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-0.03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0.1611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0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latin typeface="Calibri" panose="020F0502020204030204" charset="0"/>
                          <a:cs typeface="Calibri" panose="020F0502020204030204" charset="0"/>
                        </a:rPr>
                        <a:t>Расстояниедо ближайшей реки</a:t>
                      </a:r>
                      <a:endParaRPr lang="en-US" sz="16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-0.02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0.4521</a:t>
                      </a:r>
                      <a:endParaRPr lang="en-US" sz="16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Размер</a:t>
                      </a:r>
                      <a:r>
                        <a:rPr lang="ru-RU" alt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ближайшей реки </a:t>
                      </a:r>
                      <a:r>
                        <a:rPr lang="en-US" sz="1600" b="0" baseline="-2500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(крупная)</a:t>
                      </a:r>
                      <a:endParaRPr lang="en-US" sz="1600" b="0" baseline="-2500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0.59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0.0046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96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Прибойность</a:t>
                      </a:r>
                      <a:endParaRPr lang="en-US" sz="1600" b="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-0.05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0.0073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24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Расстояние</a:t>
                      </a:r>
                      <a:r>
                        <a:rPr lang="ru-RU" alt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до ближайшего порта </a:t>
                      </a:r>
                      <a:endParaRPr lang="en-US" sz="1600" b="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-0.02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0.0096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93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Статус</a:t>
                      </a:r>
                      <a:r>
                        <a:rPr lang="ru-RU" alt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6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ближайшего порта</a:t>
                      </a:r>
                      <a:r>
                        <a:rPr lang="en-US" sz="1600" b="0" baseline="-2500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(Активный)</a:t>
                      </a:r>
                      <a:endParaRPr lang="en-US" sz="1600" b="0" baseline="-2500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6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&lt;0.0001</a:t>
                      </a:r>
                      <a:endParaRPr lang="en-US" sz="16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0" y="5227955"/>
            <a:ext cx="64801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/>
              <a:t>“Гнезда” </a:t>
            </a:r>
            <a:r>
              <a:rPr lang="en-US" sz="2000" i="1"/>
              <a:t>M.trossulus</a:t>
            </a:r>
            <a:r>
              <a:rPr lang="en-US" sz="2000"/>
              <a:t> </a:t>
            </a:r>
            <a:r>
              <a:rPr lang="ru-RU" sz="2000"/>
              <a:t>приурочены к акваториям действующих портов и к наименее прибойным местам. </a:t>
            </a:r>
            <a:endParaRPr lang="ru-RU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/>
              <a:t>Два вида расходятся по разным экологическим нишам: Фукоиды (</a:t>
            </a:r>
            <a:r>
              <a:rPr lang="en-US" sz="2000"/>
              <a:t>Mt) </a:t>
            </a:r>
            <a:r>
              <a:rPr lang="ru-RU" altLang="en-US" sz="2000"/>
              <a:t>и Грунт (</a:t>
            </a:r>
            <a:r>
              <a:rPr lang="en-US" altLang="en-US" sz="2000"/>
              <a:t>Me).</a:t>
            </a:r>
            <a:endParaRPr lang="en-US" altLang="en-US" sz="2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cxnSp>
        <p:nvCxnSpPr>
          <p:cNvPr id="4" name="Прямое соединение 3"/>
          <p:cNvCxnSpPr/>
          <p:nvPr/>
        </p:nvCxnSpPr>
        <p:spPr>
          <a:xfrm>
            <a:off x="541655" y="1657350"/>
            <a:ext cx="4803775" cy="63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ое соединение 6"/>
          <p:cNvCxnSpPr/>
          <p:nvPr/>
        </p:nvCxnSpPr>
        <p:spPr>
          <a:xfrm flipH="1">
            <a:off x="2834640" y="1180465"/>
            <a:ext cx="2540" cy="39401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548640" y="1137920"/>
            <a:ext cx="4815840" cy="39522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История заселения</a:t>
            </a:r>
            <a:endParaRPr lang="ru-RU" altLang="en-US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quarter" idx="13"/>
          </p:nvPr>
        </p:nvPicPr>
        <p:blipFill>
          <a:blip r:embed="rId1"/>
          <a:srcRect l="742" b="9896"/>
          <a:stretch>
            <a:fillRect/>
          </a:stretch>
        </p:blipFill>
        <p:spPr>
          <a:xfrm>
            <a:off x="3924935" y="1149350"/>
            <a:ext cx="8002905" cy="52673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3440"/>
          </a:xfrm>
        </p:spPr>
        <p:txBody>
          <a:bodyPr>
            <a:noAutofit/>
          </a:bodyPr>
          <a:p>
            <a:r>
              <a:rPr lang="en-US" altLang="ru-RU" sz="3200" b="1" i="1"/>
              <a:t>M.trossulus </a:t>
            </a:r>
            <a:r>
              <a:rPr lang="ru-RU" altLang="ru-RU" sz="3200" b="1"/>
              <a:t>в акватории</a:t>
            </a:r>
            <a:r>
              <a:rPr lang="en-US" altLang="ru-RU" sz="3200" b="1"/>
              <a:t> </a:t>
            </a:r>
            <a:r>
              <a:rPr lang="ru-RU" altLang="ru-RU" sz="3200" b="1"/>
              <a:t>по результатам анализа исторических коллекций</a:t>
            </a:r>
            <a:endParaRPr lang="ru-RU" altLang="ru-RU" sz="3200" b="1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321300" y="4332605"/>
            <a:ext cx="3155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000"/>
              <a:t>Исторические коллекции раковин</a:t>
            </a:r>
            <a:endParaRPr lang="ru-RU" altLang="en-US" sz="20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842375" y="1910080"/>
            <a:ext cx="2354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000"/>
              <a:t>Новые сборы в тех же точках</a:t>
            </a:r>
            <a:endParaRPr lang="ru-RU" altLang="en-US" sz="2000"/>
          </a:p>
        </p:txBody>
      </p:sp>
      <p:sp>
        <p:nvSpPr>
          <p:cNvPr id="9" name="Text Box 8"/>
          <p:cNvSpPr txBox="1"/>
          <p:nvPr/>
        </p:nvSpPr>
        <p:spPr>
          <a:xfrm>
            <a:off x="59055" y="1562735"/>
            <a:ext cx="36595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/>
              <a:t>Среди раковин, собранных во второй половине 20 века, особей </a:t>
            </a:r>
            <a:r>
              <a:rPr lang="en-US" altLang="ru-RU" sz="2000"/>
              <a:t>T-</a:t>
            </a:r>
            <a:r>
              <a:rPr lang="ru-RU" altLang="ru-RU" sz="2000"/>
              <a:t>морфотипа практически не отмечается</a:t>
            </a:r>
            <a:endParaRPr lang="ru-RU" altLang="ru-RU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altLang="ru-RU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altLang="ru-RU" sz="2000"/>
              <a:t>В сборах, осуществленных в тех же точках в 21 веке частота </a:t>
            </a:r>
            <a:r>
              <a:rPr lang="en-US" altLang="ru-RU" sz="2000"/>
              <a:t>T-</a:t>
            </a:r>
            <a:r>
              <a:rPr lang="ru-RU" altLang="en-US" sz="2000"/>
              <a:t>морфотипа значительно выше.</a:t>
            </a:r>
            <a:endParaRPr lang="ru-RU" altLang="en-US" sz="2000"/>
          </a:p>
        </p:txBody>
      </p:sp>
      <p:sp>
        <p:nvSpPr>
          <p:cNvPr id="2" name="Замещающий 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3440"/>
          </a:xfrm>
        </p:spPr>
        <p:txBody>
          <a:bodyPr>
            <a:noAutofit/>
          </a:bodyPr>
          <a:p>
            <a:r>
              <a:rPr lang="ru-RU" altLang="en-US" sz="3200"/>
              <a:t>Динамика частоты </a:t>
            </a:r>
            <a:r>
              <a:rPr lang="en-US" altLang="ru-RU" sz="3200" i="1"/>
              <a:t>M.trossulus </a:t>
            </a:r>
            <a:r>
              <a:rPr lang="en-US" altLang="ru-RU" sz="3200"/>
              <a:t> </a:t>
            </a:r>
            <a:r>
              <a:rPr lang="ru-RU" altLang="ru-RU" sz="3200"/>
              <a:t>по результатам мониторинга</a:t>
            </a:r>
            <a:endParaRPr lang="ru-RU" altLang="ru-RU" sz="3200"/>
          </a:p>
        </p:txBody>
      </p:sp>
      <p:pic>
        <p:nvPicPr>
          <p:cNvPr id="4" name="Picture 2"/>
          <p:cNvPicPr>
            <a:picLocks noChangeAspect="1"/>
          </p:cNvPicPr>
          <p:nvPr>
            <p:ph idx="1"/>
          </p:nvPr>
        </p:nvPicPr>
        <p:blipFill>
          <a:blip r:embed="rId1"/>
          <a:srcRect l="50242"/>
          <a:stretch>
            <a:fillRect/>
          </a:stretch>
        </p:blipFill>
        <p:spPr>
          <a:xfrm>
            <a:off x="7178040" y="853440"/>
            <a:ext cx="4829810" cy="60045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853440"/>
            <a:ext cx="6899275" cy="35687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18440" y="4493260"/>
            <a:ext cx="68992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/>
              <a:t>На трех островах наблюдалось значительное увеличение частоты мидий </a:t>
            </a:r>
            <a:r>
              <a:rPr lang="en-US" altLang="ru-RU" sz="2400"/>
              <a:t>T-</a:t>
            </a:r>
            <a:r>
              <a:rPr lang="ru-RU" altLang="ru-RU" sz="2400"/>
              <a:t>морфотипа после 2001 года. </a:t>
            </a:r>
            <a:endParaRPr lang="ru-RU" altLang="ru-RU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altLang="ru-RU" sz="2400"/>
              <a:t>На литорали о. Б. Лупчостров частота была высокой за всем протяжении наблюдений.</a:t>
            </a:r>
            <a:endParaRPr lang="ru-RU" alt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1524000" y="1474470"/>
            <a:ext cx="9144000" cy="1750060"/>
          </a:xfrm>
        </p:spPr>
        <p:txBody>
          <a:bodyPr>
            <a:noAutofit/>
          </a:bodyPr>
          <a:p>
            <a:r>
              <a:rPr lang="ru-RU" altLang="en-US" sz="8000">
                <a:sym typeface="+mn-ea"/>
              </a:rPr>
              <a:t>Кто кого?</a:t>
            </a:r>
            <a:endParaRPr lang="ru-RU" altLang="en-US" sz="8000">
              <a:sym typeface="+mn-ea"/>
            </a:endParaRP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en-US" sz="4400" i="1">
                <a:sym typeface="+mn-ea"/>
              </a:rPr>
              <a:t>M.eduls  </a:t>
            </a:r>
            <a:r>
              <a:rPr lang="en-US" altLang="en-US" sz="4400">
                <a:sym typeface="+mn-ea"/>
              </a:rPr>
              <a:t>VS  </a:t>
            </a:r>
            <a:r>
              <a:rPr lang="en-US" altLang="en-US" sz="4400" i="1">
                <a:sym typeface="+mn-ea"/>
              </a:rPr>
              <a:t>M.trossulus</a:t>
            </a:r>
            <a:br>
              <a:rPr lang="en-US" altLang="en-US" i="1">
                <a:sym typeface="+mn-ea"/>
              </a:rPr>
            </a:br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3908</Words>
  <Application>WPS Presentation</Application>
  <PresentationFormat>宽屏</PresentationFormat>
  <Paragraphs>209</Paragraphs>
  <Slides>20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Times New Roman</vt:lpstr>
      <vt:lpstr>Calibri</vt:lpstr>
      <vt:lpstr>Microsoft YaHei</vt:lpstr>
      <vt:lpstr>Arial Unicode MS</vt:lpstr>
      <vt:lpstr>Office Theme</vt:lpstr>
      <vt:lpstr>Equation.KSEE3</vt:lpstr>
      <vt:lpstr>Криптическая экспансия Mytilus trossulus в воды Белого моря: что происходит и что ожидать</vt:lpstr>
      <vt:lpstr>В Белом море обитает два криптических вида:  Mytilus eduls (атлантический вид) и   M.trossulus (тихоокеанский вид)</vt:lpstr>
      <vt:lpstr>Нам удалось найти надежный морфологический маркер, что позволило расширить экологические исследования</vt:lpstr>
      <vt:lpstr>PowerPoint 演示文稿</vt:lpstr>
      <vt:lpstr>Использование морфотипов, как маркеров, позволило закартировать распределение видов</vt:lpstr>
      <vt:lpstr>PowerPoint 演示文稿</vt:lpstr>
      <vt:lpstr>M.trossulus в акватории по результатам анализа исторических коллекций</vt:lpstr>
      <vt:lpstr>M.trossulus в акватории по результатам мониторинга</vt:lpstr>
      <vt:lpstr>PowerPoint 演示文稿</vt:lpstr>
      <vt:lpstr>Кто кого?</vt:lpstr>
      <vt:lpstr>Биссусное самоубийство...</vt:lpstr>
      <vt:lpstr>Что мы наблюдаем?</vt:lpstr>
      <vt:lpstr>Как морские экосистемы могут отреагировать на инвазию тихоокеанской мидии? (гипотезы)</vt:lpstr>
      <vt:lpstr>После смены доминирующего вида поселения мидий дестабилизировались</vt:lpstr>
      <vt:lpstr>Степень нестабильности поселений мидий возрастает</vt:lpstr>
      <vt:lpstr>Морские звезды различают два вида мидий</vt:lpstr>
      <vt:lpstr>Star Wars and Angry Birds: Хищники выедают M.trossulus </vt:lpstr>
      <vt:lpstr>M.trossulus является источником «заразного» рака (BTN: Bivalve Transmissible Neoplasia)</vt:lpstr>
      <vt:lpstr>Что можно ожидать?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polyd</cp:lastModifiedBy>
  <cp:revision>9</cp:revision>
  <dcterms:created xsi:type="dcterms:W3CDTF">2022-09-13T10:46:00Z</dcterms:created>
  <dcterms:modified xsi:type="dcterms:W3CDTF">2022-09-14T12:19:17Z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1049-11.2.0.11130</vt:lpwstr>
  </property>
  <property fmtid="{D5CDD505-2E9C-101B-9397-08002B2CF9AE}" pid="3" name="ICV">
    <vt:lpwstr>9578349AAE7945BBB37E7878B10EC7DE</vt:lpwstr>
  </property>
</Properties>
</file>